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6" r:id="rId8"/>
    <p:sldId id="262" r:id="rId9"/>
    <p:sldId id="263" r:id="rId10"/>
    <p:sldId id="271" r:id="rId11"/>
    <p:sldId id="272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6" r:id="rId20"/>
    <p:sldId id="277" r:id="rId21"/>
    <p:sldId id="264" r:id="rId22"/>
    <p:sldId id="265" r:id="rId23"/>
    <p:sldId id="278" r:id="rId24"/>
    <p:sldId id="279" r:id="rId25"/>
    <p:sldId id="280" r:id="rId26"/>
    <p:sldId id="281" r:id="rId27"/>
    <p:sldId id="282" r:id="rId28"/>
    <p:sldId id="283" r:id="rId29"/>
    <p:sldId id="288" r:id="rId30"/>
    <p:sldId id="284" r:id="rId31"/>
    <p:sldId id="285" r:id="rId32"/>
    <p:sldId id="287" r:id="rId3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12A-5C1D-457C-B8EF-6A3E85DDE4CC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7647-E2C3-49FC-8B59-167A2AD31E26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13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12A-5C1D-457C-B8EF-6A3E85DDE4CC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7647-E2C3-49FC-8B59-167A2AD31E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4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12A-5C1D-457C-B8EF-6A3E85DDE4CC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7647-E2C3-49FC-8B59-167A2AD31E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28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12A-5C1D-457C-B8EF-6A3E85DDE4CC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7647-E2C3-49FC-8B59-167A2AD31E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96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12A-5C1D-457C-B8EF-6A3E85DDE4CC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7647-E2C3-49FC-8B59-167A2AD31E26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99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12A-5C1D-457C-B8EF-6A3E85DDE4CC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7647-E2C3-49FC-8B59-167A2AD31E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624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12A-5C1D-457C-B8EF-6A3E85DDE4CC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7647-E2C3-49FC-8B59-167A2AD31E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18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12A-5C1D-457C-B8EF-6A3E85DDE4CC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7647-E2C3-49FC-8B59-167A2AD31E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398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12A-5C1D-457C-B8EF-6A3E85DDE4CC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7647-E2C3-49FC-8B59-167A2AD31E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27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D35912A-5C1D-457C-B8EF-6A3E85DDE4CC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8E7647-E2C3-49FC-8B59-167A2AD31E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938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12A-5C1D-457C-B8EF-6A3E85DDE4CC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7647-E2C3-49FC-8B59-167A2AD31E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01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35912A-5C1D-457C-B8EF-6A3E85DDE4CC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E8E7647-E2C3-49FC-8B59-167A2AD31E26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43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ntvaldiano.it/PNRRinform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vviso.infrastrutturesociali@pec.agenziacoesione.gov.it" TargetMode="External"/><Relationship Id="rId2" Type="http://schemas.openxmlformats.org/officeDocument/2006/relationships/hyperlink" Target="https://infrastrutturesociali.agenziacoesione.gov.it/isc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0DC123-E76C-4871-BC53-7B6BAEAC1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6116" y="2124223"/>
            <a:ext cx="9144000" cy="2025746"/>
          </a:xfrm>
        </p:spPr>
        <p:txBody>
          <a:bodyPr>
            <a:normAutofit fontScale="90000"/>
          </a:bodyPr>
          <a:lstStyle/>
          <a:p>
            <a:br>
              <a:rPr lang="it-IT" sz="6000" dirty="0">
                <a:solidFill>
                  <a:srgbClr val="FFFF00"/>
                </a:solidFill>
              </a:rPr>
            </a:br>
            <a:br>
              <a:rPr lang="it-IT" sz="6000" dirty="0">
                <a:solidFill>
                  <a:srgbClr val="FFFF00"/>
                </a:solidFill>
              </a:rPr>
            </a:br>
            <a:r>
              <a:rPr lang="it-IT" sz="6000" b="1" dirty="0">
                <a:solidFill>
                  <a:schemeClr val="accent6">
                    <a:lumMod val="50000"/>
                  </a:schemeClr>
                </a:solidFill>
              </a:rPr>
              <a:t>Servizi e infrastrutture sociali </a:t>
            </a:r>
            <a:br>
              <a:rPr lang="it-IT" sz="6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6000" b="1" dirty="0">
                <a:solidFill>
                  <a:schemeClr val="accent6">
                    <a:lumMod val="50000"/>
                  </a:schemeClr>
                </a:solidFill>
              </a:rPr>
              <a:t>di comunità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7D6632-77D9-4EEC-B77B-3E8EDA368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1804" y="253220"/>
            <a:ext cx="3280240" cy="801858"/>
          </a:xfrm>
        </p:spPr>
        <p:txBody>
          <a:bodyPr/>
          <a:lstStyle/>
          <a:p>
            <a:r>
              <a:rPr lang="it-IT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PNRR in pillole</a:t>
            </a:r>
          </a:p>
          <a:p>
            <a:endParaRPr lang="it-IT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E51B0C0F-4ADD-4C02-9B95-6F5199E9FC91}"/>
              </a:ext>
            </a:extLst>
          </p:cNvPr>
          <p:cNvSpPr txBox="1">
            <a:spLocks/>
          </p:cNvSpPr>
          <p:nvPr/>
        </p:nvSpPr>
        <p:spPr>
          <a:xfrm>
            <a:off x="689318" y="5050302"/>
            <a:ext cx="5036234" cy="151931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200" b="1" dirty="0">
                <a:solidFill>
                  <a:schemeClr val="accent2">
                    <a:lumMod val="50000"/>
                  </a:schemeClr>
                </a:solidFill>
              </a:rPr>
              <a:t>a cura di:</a:t>
            </a:r>
          </a:p>
          <a:p>
            <a:r>
              <a:rPr lang="it-IT" sz="2200" b="1" dirty="0">
                <a:solidFill>
                  <a:schemeClr val="accent2">
                    <a:lumMod val="50000"/>
                  </a:schemeClr>
                </a:solidFill>
              </a:rPr>
              <a:t>Comunità Montana Vallo di Diano</a:t>
            </a:r>
          </a:p>
          <a:p>
            <a:r>
              <a:rPr lang="it-IT" sz="2200" b="1" dirty="0">
                <a:solidFill>
                  <a:schemeClr val="accent2">
                    <a:lumMod val="50000"/>
                  </a:schemeClr>
                </a:solidFill>
              </a:rPr>
              <a:t>Ufficio per il PNRR</a:t>
            </a:r>
          </a:p>
        </p:txBody>
      </p:sp>
    </p:spTree>
    <p:extLst>
      <p:ext uri="{BB962C8B-B14F-4D97-AF65-F5344CB8AC3E}">
        <p14:creationId xmlns:p14="http://schemas.microsoft.com/office/powerpoint/2010/main" val="424203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360985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V. Allegato 1 &gt;  nostro sito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http://www.montvaldiano.it/PNRRinforma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10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sz="2800" u="sng" dirty="0">
                <a:solidFill>
                  <a:schemeClr val="accent6">
                    <a:lumMod val="50000"/>
                  </a:schemeClr>
                </a:solidFill>
              </a:rPr>
              <a:t>NATURA: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Acquisto di </a:t>
            </a:r>
            <a:r>
              <a:rPr lang="it-IT" sz="2800" b="1" dirty="0">
                <a:solidFill>
                  <a:srgbClr val="FF0000"/>
                </a:solidFill>
              </a:rPr>
              <a:t>beni</a:t>
            </a: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: 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nuova fornitura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Acquisto di </a:t>
            </a:r>
            <a:r>
              <a:rPr lang="it-IT" sz="2800" b="1" dirty="0">
                <a:solidFill>
                  <a:srgbClr val="FF0000"/>
                </a:solidFill>
              </a:rPr>
              <a:t>servizi</a:t>
            </a: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assistenza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Realizzazione di </a:t>
            </a:r>
            <a:r>
              <a:rPr lang="it-IT" sz="2800" b="1" dirty="0">
                <a:solidFill>
                  <a:srgbClr val="FF0000"/>
                </a:solidFill>
              </a:rPr>
              <a:t>opere pubbliche</a:t>
            </a: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nuove realizzazioni, ampliamenti, ristrutturazioni, manutenzione straordinaria, completamento di opere nuove, di ristrutturazioni, restauro, etc.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036191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Interventi ammissibili</a:t>
            </a:r>
          </a:p>
        </p:txBody>
      </p:sp>
    </p:spTree>
    <p:extLst>
      <p:ext uri="{BB962C8B-B14F-4D97-AF65-F5344CB8AC3E}">
        <p14:creationId xmlns:p14="http://schemas.microsoft.com/office/powerpoint/2010/main" val="2134076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360985"/>
          </a:xfrm>
          <a:noFill/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I progetti devono riferirsi a </a:t>
            </a: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immobili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di proprietà pubblica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conformi alla strumentazione urbanistica vigente;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liberi da ipoteche, pignoramenti o altre pregiudizievoli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1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Le proposte d’intervento devono presentare </a:t>
            </a: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almeno un livello di progetto di fattibilità tecnica ed economica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, già approvato dall’organo dell’ente competente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Le richieste devono </a:t>
            </a: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indicare il CUP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d’intervento da individuare 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93810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Opere pubbliche: Condizioni di ammissibilità</a:t>
            </a:r>
          </a:p>
        </p:txBody>
      </p:sp>
    </p:spTree>
    <p:extLst>
      <p:ext uri="{BB962C8B-B14F-4D97-AF65-F5344CB8AC3E}">
        <p14:creationId xmlns:p14="http://schemas.microsoft.com/office/powerpoint/2010/main" val="2463303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360985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Infrastrutture di trasporto: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Strade provinciali e comunali, piste ciclabili, strade rurali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Trasporto urbano: sistemi integrati di trasporti intelligenti, parcheggi, </a:t>
            </a:r>
            <a:r>
              <a:rPr lang="it-IT" sz="2800" dirty="0" err="1">
                <a:solidFill>
                  <a:schemeClr val="accent6">
                    <a:lumMod val="50000"/>
                  </a:schemeClr>
                </a:solidFill>
              </a:rPr>
              <a:t>etc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Opere e infrastrutture sociali: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edilizia sociale, culturale e assistenziale, asili nido, scuole materne, edilizia scolastica e universitaria, etc.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Opere abitative: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abitazioni rurali, e borghi rurali, fabbricati residenziali urbani, ricostruzioni per calamità naturali, infrastrutture civili per complessi residenziali, residenze per comunità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036191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Interventi ammissibili</a:t>
            </a:r>
          </a:p>
        </p:txBody>
      </p:sp>
    </p:spTree>
    <p:extLst>
      <p:ext uri="{BB962C8B-B14F-4D97-AF65-F5344CB8AC3E}">
        <p14:creationId xmlns:p14="http://schemas.microsoft.com/office/powerpoint/2010/main" val="3378876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360985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Opere per il recupero e valorizzazione di beni culturali: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edilizia monumentale, interventi in aree archeologiche, restauro e riqualificazione di beni culturali, musei, archivi, biblioteche, recupero e valorizzazione del patrimonio rurale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Opere per spettacolo e tempo libero: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Impianti sportivi, teatri e altre strutture per lo spettacolo, strutture fieristiche e congressuali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Opere sanitarie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036191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Interventi ammissibili</a:t>
            </a:r>
          </a:p>
        </p:txBody>
      </p:sp>
    </p:spTree>
    <p:extLst>
      <p:ext uri="{BB962C8B-B14F-4D97-AF65-F5344CB8AC3E}">
        <p14:creationId xmlns:p14="http://schemas.microsoft.com/office/powerpoint/2010/main" val="453543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360985"/>
          </a:xfrm>
          <a:noFill/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Opere per il culto: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chiese ed altri luoghi di culto, edifici per servizi religiosi, conventi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Difesa: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Caserme, edilizia militare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Direzionali e amministrative: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Opere per sedi di organi istituzionali, per sedi della PA, per uffici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Pubblica sicurezza: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Commissariati, protezione civile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036191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Interventi ammissibili</a:t>
            </a:r>
          </a:p>
        </p:txBody>
      </p:sp>
    </p:spTree>
    <p:extLst>
      <p:ext uri="{BB962C8B-B14F-4D97-AF65-F5344CB8AC3E}">
        <p14:creationId xmlns:p14="http://schemas.microsoft.com/office/powerpoint/2010/main" val="3553455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360985"/>
          </a:xfrm>
          <a:noFill/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Altre opere ed infrastrutture sociali: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cimiteri, arredo urbano, verde pubblico, illuminazione pubblica, etc.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b="1" dirty="0">
                <a:solidFill>
                  <a:srgbClr val="FF0000"/>
                </a:solidFill>
              </a:rPr>
              <a:t>SERVIZI</a:t>
            </a: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 per la PA e per la comunità: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Azioni per l’innalzamento della qualità della vita in aree urbane, azioni per la cultura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Servizi essenziali per la popolazione rurale (trasporto alle persone, assistenza all’infanzia e agli anziani, attività di sostegno culturale)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Assistenza sociale ed altri servizi alla persona o per la comunità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036191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Interventi ammissibili</a:t>
            </a:r>
          </a:p>
        </p:txBody>
      </p:sp>
    </p:spTree>
    <p:extLst>
      <p:ext uri="{BB962C8B-B14F-4D97-AF65-F5344CB8AC3E}">
        <p14:creationId xmlns:p14="http://schemas.microsoft.com/office/powerpoint/2010/main" val="2355073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487800" cy="4360985"/>
          </a:xfrm>
          <a:noFill/>
        </p:spPr>
        <p:txBody>
          <a:bodyPr>
            <a:normAutofit lnSpcReduction="10000"/>
          </a:bodyPr>
          <a:lstStyle/>
          <a:p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L’invio della proposta d’intervento può avvenire esclusivamente tramite la Piattaforma dell’Agenzia per la Coesione territoriale: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https://infrastrutturesociali.agenziacoesione.gov.it/isc/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entro le </a:t>
            </a:r>
            <a:r>
              <a:rPr lang="it-IT" sz="2800" b="1" dirty="0"/>
              <a:t>ore 14.00 del giorno 16.5.2022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dirty="0"/>
              <a:t>Non sono ammesse integrazioni successive all’invio.</a:t>
            </a:r>
          </a:p>
          <a:p>
            <a:r>
              <a:rPr lang="it-IT" sz="2800" dirty="0"/>
              <a:t>I soggetti interessati dovranno inoltre inviare all’indirizzo PEC </a:t>
            </a:r>
            <a:r>
              <a:rPr lang="it-IT" sz="2800" dirty="0">
                <a:hlinkClick r:id="rId3"/>
              </a:rPr>
              <a:t>avviso.infrastrutturesociali@pec.agenziacoesione.gov.it</a:t>
            </a:r>
            <a:r>
              <a:rPr lang="it-IT" sz="2800" b="1" dirty="0"/>
              <a:t> </a:t>
            </a:r>
            <a:r>
              <a:rPr lang="it-IT" sz="2800" dirty="0"/>
              <a:t>le dichiarazioni del Legale Rappresentante ai sensi del Dpr n. 445/2000 (v. format Allegato 2)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800" dirty="0"/>
          </a:p>
          <a:p>
            <a:pPr marL="0" indent="0">
              <a:lnSpc>
                <a:spcPct val="100000"/>
              </a:lnSpc>
              <a:buNone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83523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Termini e modalità per la presentazione</a:t>
            </a:r>
          </a:p>
        </p:txBody>
      </p:sp>
    </p:spTree>
    <p:extLst>
      <p:ext uri="{BB962C8B-B14F-4D97-AF65-F5344CB8AC3E}">
        <p14:creationId xmlns:p14="http://schemas.microsoft.com/office/powerpoint/2010/main" val="4000841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360985"/>
          </a:xfrm>
          <a:noFill/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700" dirty="0">
                <a:solidFill>
                  <a:schemeClr val="accent6">
                    <a:lumMod val="50000"/>
                  </a:schemeClr>
                </a:solidFill>
              </a:rPr>
              <a:t>Punteggio massimo: per lavori 90 p.; per lavori e fornitura beni/servizi 90 p.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700" dirty="0">
                <a:solidFill>
                  <a:schemeClr val="accent6">
                    <a:lumMod val="50000"/>
                  </a:schemeClr>
                </a:solidFill>
              </a:rPr>
              <a:t>Punteggio minimo: 30 punti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u="sng" dirty="0">
                <a:solidFill>
                  <a:schemeClr val="accent6">
                    <a:lumMod val="50000"/>
                  </a:schemeClr>
                </a:solidFill>
              </a:rPr>
              <a:t>Progettazione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(NON CUMULABILI):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proposta con documento di fattibilità &gt; 5 punti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proposta con progetto di fattibilità tecnica ed economica &gt; 10 punti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proposta con progetto definitivo &gt; 20 punti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proposta con progetto esecutivo e verbale di verifica, approvazione in linea tecnica, validazione e dichiarazione di </a:t>
            </a:r>
            <a:r>
              <a:rPr lang="it-IT" sz="2800" dirty="0" err="1">
                <a:solidFill>
                  <a:schemeClr val="accent6">
                    <a:lumMod val="50000"/>
                  </a:schemeClr>
                </a:solidFill>
              </a:rPr>
              <a:t>cantierabilità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&gt; 40 punti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81364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Criteri di selezione dei progetti: </a:t>
            </a:r>
            <a:r>
              <a:rPr lang="it-IT" sz="4000" b="1" dirty="0">
                <a:solidFill>
                  <a:srgbClr val="00B050"/>
                </a:solidFill>
              </a:rPr>
              <a:t>LAVORI</a:t>
            </a:r>
          </a:p>
        </p:txBody>
      </p:sp>
    </p:spTree>
    <p:extLst>
      <p:ext uri="{BB962C8B-B14F-4D97-AF65-F5344CB8AC3E}">
        <p14:creationId xmlns:p14="http://schemas.microsoft.com/office/powerpoint/2010/main" val="2593664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360985"/>
          </a:xfrm>
          <a:noFill/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800" u="sng" dirty="0">
                <a:solidFill>
                  <a:schemeClr val="accent6">
                    <a:lumMod val="50000"/>
                  </a:schemeClr>
                </a:solidFill>
              </a:rPr>
              <a:t>Criteri premianti aggiuntivi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(CUMULABILI):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completamento lavori non ultimati &gt; 5 punti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tipologie di intervento fra quelle previste nel PNRR (servizi o strutture di assistenza domiciliare per anziani, per infermiere e ostetriche di comunità, infrastrutture per l’elisoccorso, rafforzamento dei centri per disabili, centri di consulenza, servizi culturali, servizi sportivi, accoglienza dei migranti) &gt; 20 punti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Intervento rivolto all’accoglienza di profughi da guerre &gt; 10 punti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Localizzazione in area non inserita fra le Strategie Aree Interne (SNAI) &gt; 5 punti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Grado di coerenza con le finalità del bando &gt; fino a 10 punti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9967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Criteri di selezione dei progetti: </a:t>
            </a:r>
            <a:r>
              <a:rPr lang="it-IT" sz="4000" b="1" dirty="0">
                <a:solidFill>
                  <a:srgbClr val="00B050"/>
                </a:solidFill>
              </a:rPr>
              <a:t>LAVORI</a:t>
            </a:r>
          </a:p>
        </p:txBody>
      </p:sp>
    </p:spTree>
    <p:extLst>
      <p:ext uri="{BB962C8B-B14F-4D97-AF65-F5344CB8AC3E}">
        <p14:creationId xmlns:p14="http://schemas.microsoft.com/office/powerpoint/2010/main" val="383682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360985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Punteggio massimo: per fornitura beni/servizi 90 punti; per lavori e fornitura beni/servizi 90 punti.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u="sng" dirty="0">
                <a:solidFill>
                  <a:schemeClr val="accent6">
                    <a:lumMod val="50000"/>
                  </a:schemeClr>
                </a:solidFill>
              </a:rPr>
              <a:t>Progettazione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(NON CUMULABILI):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previsione inserita nel Programma biennale degli acquisti beni e servizi (art. 21 Cod. Contratti Pubblici) &gt; 10 punti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proposta con progettazione unica per servizi e fornitura (art. 23 Cod. Contratti Pubblici) &gt; 45 punti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98382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Criteri di selezione dei progetti: </a:t>
            </a:r>
            <a:r>
              <a:rPr lang="it-IT" sz="4000" b="1" dirty="0">
                <a:solidFill>
                  <a:srgbClr val="00B050"/>
                </a:solidFill>
              </a:rPr>
              <a:t>BENI e/o SERVIZI</a:t>
            </a:r>
          </a:p>
        </p:txBody>
      </p:sp>
    </p:spTree>
    <p:extLst>
      <p:ext uri="{BB962C8B-B14F-4D97-AF65-F5344CB8AC3E}">
        <p14:creationId xmlns:p14="http://schemas.microsoft.com/office/powerpoint/2010/main" val="156993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8247" y="-6"/>
            <a:ext cx="4121834" cy="689317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401440" cy="4667248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4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PNRR: 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Missione 5 - Inclusione e Coesione</a:t>
            </a:r>
            <a:r>
              <a:rPr lang="it-IT" sz="4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, 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Componente 3:</a:t>
            </a:r>
            <a:r>
              <a:rPr lang="it-IT" sz="4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Interventi speciali per la coesione sociale - 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Investimento 1: </a:t>
            </a:r>
            <a:r>
              <a:rPr lang="it-IT" sz="4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"Strategia nazionale per le Aree Interne"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it-IT" sz="4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– 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Linea d’intervento 1.1 </a:t>
            </a:r>
            <a:r>
              <a:rPr lang="it-IT" sz="4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"Potenziamento dei servizi e delle infrastrutture sociali di comunità"</a:t>
            </a:r>
          </a:p>
        </p:txBody>
      </p:sp>
    </p:spTree>
    <p:extLst>
      <p:ext uri="{BB962C8B-B14F-4D97-AF65-F5344CB8AC3E}">
        <p14:creationId xmlns:p14="http://schemas.microsoft.com/office/powerpoint/2010/main" val="3753476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360985"/>
          </a:xfrm>
          <a:noFill/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800" u="sng" dirty="0">
                <a:solidFill>
                  <a:schemeClr val="accent6">
                    <a:lumMod val="50000"/>
                  </a:schemeClr>
                </a:solidFill>
              </a:rPr>
              <a:t>Criteri premianti aggiuntivi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(CUMULABILI):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 Grado di coerenza con le finalità del bando &gt; fino a 10 punti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tipologie di intervento fra quelle previste nel PNRR (servizi o strutture di assistenza domiciliare per anziani, per infermiere e ostetriche di comunità, infrastrutture per l’elisoccorso, rafforzamento dei centri per disabili, centri di consulenza, servizi culturali, servizi sportivi, accoglienza dei migranti) &gt; 20 punti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Intervento rivolto all’accoglienza di profughi da guerre &gt; 10 punti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Localizzazione in area non inserita fra le Strategie Aree Interne (SNAI) &gt; 5 punti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98382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Criteri di selezione dei progetti: </a:t>
            </a:r>
            <a:r>
              <a:rPr lang="it-IT" sz="4000" b="1" dirty="0">
                <a:solidFill>
                  <a:srgbClr val="00B050"/>
                </a:solidFill>
              </a:rPr>
              <a:t>BENI e/o SERVIZI</a:t>
            </a:r>
          </a:p>
        </p:txBody>
      </p:sp>
    </p:spTree>
    <p:extLst>
      <p:ext uri="{BB962C8B-B14F-4D97-AF65-F5344CB8AC3E}">
        <p14:creationId xmlns:p14="http://schemas.microsoft.com/office/powerpoint/2010/main" val="44996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360985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VINCOLO ASSENZA DOPPIO FINANZIAMENTO (Circolare n.33 MEF 31 dicembre 2021)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PARI OPPORTUNITA’ DI GENERE E GENERAZIONALE (Linee guida dicembre 2021)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DNSH - "Do no </a:t>
            </a:r>
            <a:r>
              <a:rPr lang="it-IT" sz="2800" dirty="0" err="1">
                <a:solidFill>
                  <a:schemeClr val="accent6">
                    <a:lumMod val="50000"/>
                  </a:schemeClr>
                </a:solidFill>
              </a:rPr>
              <a:t>significant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800" dirty="0" err="1">
                <a:solidFill>
                  <a:schemeClr val="accent6">
                    <a:lumMod val="50000"/>
                  </a:schemeClr>
                </a:solidFill>
              </a:rPr>
              <a:t>harm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" (Regolamento UE 2020/852 e Comunicazione della Commissione UE 2021/C 58/01 "Orientamenti tecnici sul principio DNSH")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Milestone M5C3-1 (scadenza T4 2022) Creare nuovi servizi e infrastrutture o migliorare quelli esistenti attraverso un aumento del numero di destinatari o della qualità dell’offerta (nelle Aree Interne)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Milestone M5C3-2 (scadenza T4 2025) Fornire servizi sociali ad almeno 2 milioni di destinatari residenti nelle Aree interne, di cui </a:t>
            </a: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almeno 900mila delle regioni del Mezzogiorno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. Creare nuovi servizi e infrastrutture o migliorare quelli esistenti attraverso un aumento del numero di destinatari o della qualità dell’offerta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036191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Il progetto deve rispettare:</a:t>
            </a:r>
          </a:p>
        </p:txBody>
      </p:sp>
    </p:spTree>
    <p:extLst>
      <p:ext uri="{BB962C8B-B14F-4D97-AF65-F5344CB8AC3E}">
        <p14:creationId xmlns:p14="http://schemas.microsoft.com/office/powerpoint/2010/main" val="2554189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2019300"/>
            <a:ext cx="10753132" cy="4297094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Spese definite nel rispetto delle disposizioni UE, nazionali e regionali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Spese per </a:t>
            </a:r>
            <a:r>
              <a:rPr lang="it-IT" sz="2800" u="sng" dirty="0">
                <a:solidFill>
                  <a:schemeClr val="accent6">
                    <a:lumMod val="50000"/>
                  </a:schemeClr>
                </a:solidFill>
              </a:rPr>
              <a:t>progettazione, direzione e collaudo dei lavori sono ammissibili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complessivamente </a:t>
            </a:r>
            <a:r>
              <a:rPr lang="it-IT" sz="2800" u="sng" dirty="0">
                <a:solidFill>
                  <a:schemeClr val="accent6">
                    <a:lumMod val="50000"/>
                  </a:schemeClr>
                </a:solidFill>
              </a:rPr>
              <a:t>purché calcolate nel rispetto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del Decreto del Ministro della Giustizia del 17/06/2016 n. 101941 e rispettino i limiti e le condizioni indicate dalla </a:t>
            </a:r>
            <a:r>
              <a:rPr lang="it-IT" sz="2800" u="sng" dirty="0">
                <a:solidFill>
                  <a:schemeClr val="accent6">
                    <a:lumMod val="50000"/>
                  </a:schemeClr>
                </a:solidFill>
              </a:rPr>
              <a:t>circolare RGS 4/2022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IVA: è ammissibile a livello di progetto qualora non sia recuperabile nel rispetto della normativa nazionale di riferimento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Sono escluse spese per ammende, penali e controversie legali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5268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Spese ammissibili e non </a:t>
            </a:r>
          </a:p>
        </p:txBody>
      </p:sp>
    </p:spTree>
    <p:extLst>
      <p:ext uri="{BB962C8B-B14F-4D97-AF65-F5344CB8AC3E}">
        <p14:creationId xmlns:p14="http://schemas.microsoft.com/office/powerpoint/2010/main" val="850327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360985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800" dirty="0"/>
              <a:t> 10% anticipo dopo stipula di convenzione con Agenzia di Coesione e inserimento in </a:t>
            </a:r>
            <a:r>
              <a:rPr lang="it-IT" sz="2800" dirty="0" err="1"/>
              <a:t>ReGiS</a:t>
            </a:r>
            <a:endParaRPr lang="it-IT" sz="28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800" dirty="0"/>
              <a:t> Pagamento intermedio - tra 10% e 80% : è necessario presentare la </a:t>
            </a:r>
            <a:r>
              <a:rPr lang="it-IT" sz="2800" b="1" dirty="0"/>
              <a:t>rendicontazione delle spese effettivamente sostenute e pagate </a:t>
            </a:r>
            <a:r>
              <a:rPr lang="it-IT" sz="2800" dirty="0"/>
              <a:t>da parte del Soggetto attuatore. I documenti giustificativi di spesa o i mandati di pagamento devono essere supportati da documentazione dell’Istituto bancario, attestante il trasferimento finanziario: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2800" dirty="0"/>
              <a:t>	Mandati di pagamento quietanzati, con timbro dell’Istituto bancario e data del 	pagamento;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2800" dirty="0"/>
              <a:t>	Bonifico o assegno, accompagnato da estratto conto bancario da cui si evincano 	gli estremi di riferimento delle singole transazioni effettuate;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2800" dirty="0"/>
              <a:t>	Altro documento contabile comprovante l’inequivocabile avvenuto pagamento.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5268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Erogazione delle risorse</a:t>
            </a:r>
          </a:p>
        </p:txBody>
      </p:sp>
    </p:spTree>
    <p:extLst>
      <p:ext uri="{BB962C8B-B14F-4D97-AF65-F5344CB8AC3E}">
        <p14:creationId xmlns:p14="http://schemas.microsoft.com/office/powerpoint/2010/main" val="1090273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360985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800" dirty="0"/>
              <a:t> Saldo del 10% a seguito di emissione di certificato di ultimazione dei lavori e/o certificato di regolare esecuzione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sz="28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800" dirty="0"/>
              <a:t>NB I Soggetti attuatori devono completare l’esecuzione degli interventi entro il 30 giugno 2025, </a:t>
            </a:r>
            <a:r>
              <a:rPr lang="it-IT" sz="2800" dirty="0">
                <a:solidFill>
                  <a:srgbClr val="FF0000"/>
                </a:solidFill>
              </a:rPr>
              <a:t>pena la decadenza del finanziamento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5268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Erogazione delle risorse</a:t>
            </a:r>
          </a:p>
        </p:txBody>
      </p:sp>
    </p:spTree>
    <p:extLst>
      <p:ext uri="{BB962C8B-B14F-4D97-AF65-F5344CB8AC3E}">
        <p14:creationId xmlns:p14="http://schemas.microsoft.com/office/powerpoint/2010/main" val="3960158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610491"/>
          </a:xfrm>
          <a:noFill/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800" dirty="0"/>
              <a:t>Il finanziamento prevede la </a:t>
            </a:r>
            <a:r>
              <a:rPr lang="it-IT" sz="2800" b="1" dirty="0"/>
              <a:t>copertura totale delle spese ammissibili</a:t>
            </a:r>
            <a:r>
              <a:rPr lang="it-IT" sz="2800" dirty="0"/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dirty="0"/>
              <a:t>È </a:t>
            </a:r>
            <a:r>
              <a:rPr lang="it-IT" sz="2800" b="1" dirty="0"/>
              <a:t>ammesso il cofinanziamento </a:t>
            </a:r>
            <a:r>
              <a:rPr lang="it-IT" sz="2800" dirty="0"/>
              <a:t>con risorse stanziate </a:t>
            </a:r>
            <a:r>
              <a:rPr lang="it-IT" sz="2800" b="1" dirty="0"/>
              <a:t>dall’Ente proponente</a:t>
            </a:r>
            <a:r>
              <a:rPr lang="it-IT" sz="28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dirty="0"/>
              <a:t>“Centri di consulenza, servizi culturali, servizi sportivi”: tutte quelle attività volte ad attutire i fenomeni di disagio e fragilità sociale, mediante l’intensificazione dell’erogazione di servizi (agli anziani, ai giovani in difficoltà, servizi di natura socioassistenziale, etc.)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dirty="0"/>
              <a:t>Non sono ammissibili a finanziamento gli interventi relativi ad edifici e/o infrastrutture che non siano già di proprietà pubblica al momento della presentazione della domanda.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dirty="0"/>
              <a:t>Per proprietà pubblica non possono intendersi anche i diritti reali di godimento, e quindi i contratti di affitto/comodato d'uso per locali/spazi privati. Non risulta ammesso il costo di acquisto dei locali, terreni e fabbricati, in quanto gli interventi possono interessare solamente edifici e/o infrastrutture pubbliche in essere al momento della presentazione della domanda.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dirty="0"/>
              <a:t>E’ necessario che, al momento della domanda sia stato emesso il decreto di esproprio, o sia avvenuta la cessione volontaria.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5268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FAQ</a:t>
            </a:r>
          </a:p>
        </p:txBody>
      </p:sp>
    </p:spTree>
    <p:extLst>
      <p:ext uri="{BB962C8B-B14F-4D97-AF65-F5344CB8AC3E}">
        <p14:creationId xmlns:p14="http://schemas.microsoft.com/office/powerpoint/2010/main" val="4141717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610491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800" dirty="0"/>
              <a:t>Il soggetto proponente, e quindi anche soggetto responsabile delle spese e rendicontazione, potrà essere il </a:t>
            </a:r>
            <a:r>
              <a:rPr lang="it-IT" sz="2800" u="sng" dirty="0"/>
              <a:t>singolo comune o il soggetto capofila di un raggruppamento (costituito o costituendo</a:t>
            </a:r>
            <a:r>
              <a:rPr lang="it-IT" sz="2800" dirty="0"/>
              <a:t>) secondo quanto riportato all’art.6 dell’avviso. E’ evidente che la forma di partecipazione associata mista (comune + altro soggetto pubblico) è consentita solamente se l’intervento proposto prevede attuazione su territori di più comuni e quindi a servizio di un più ampio numero di abitanti.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b="1" dirty="0"/>
              <a:t>Associazioni Temporanee di Scopo</a:t>
            </a:r>
            <a:r>
              <a:rPr lang="it-IT" sz="2800" dirty="0"/>
              <a:t>, la loro partecipazione è ammessa anche se non formalizzate prima della presentazione della domanda, purché sia già stata sottoscritta da tutti i soggetti partecipanti, relativa dichiarazione di impegno con individuazione del soggetto mandatario o capofila, ed essere in possesso delle deliberazioni da parte degli organi di indirizzo politico-amministrativo (Art.6 comma 2 Avviso).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5268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FAQ</a:t>
            </a:r>
          </a:p>
        </p:txBody>
      </p:sp>
    </p:spTree>
    <p:extLst>
      <p:ext uri="{BB962C8B-B14F-4D97-AF65-F5344CB8AC3E}">
        <p14:creationId xmlns:p14="http://schemas.microsoft.com/office/powerpoint/2010/main" val="618375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10"/>
            <a:ext cx="10753132" cy="4095920"/>
          </a:xfrm>
          <a:noFill/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800" dirty="0"/>
              <a:t>Non è esclusa dall’Avviso la modalità di realizzazione degli interventi mediante il </a:t>
            </a:r>
            <a:r>
              <a:rPr lang="it-IT" sz="2800" u="sng" dirty="0"/>
              <a:t>ricorso alla coprogettazione</a:t>
            </a:r>
            <a:r>
              <a:rPr lang="it-IT" sz="2800" dirty="0"/>
              <a:t>, tantomeno con il </a:t>
            </a:r>
            <a:r>
              <a:rPr lang="it-IT" sz="2800" u="sng" dirty="0"/>
              <a:t>Terzo Settore</a:t>
            </a:r>
            <a:r>
              <a:rPr lang="it-IT" sz="2800" dirty="0"/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dirty="0"/>
              <a:t>La realizzazione degli interventi finanziati dovrebbe risultare coerente e rispondente alle finalità del Progetto e </a:t>
            </a:r>
            <a:r>
              <a:rPr lang="it-IT" sz="2800" u="sng" dirty="0"/>
              <a:t>non comportare la configurabilità del sostegno finanziario pubblico in termini di aiuto di Stato</a:t>
            </a:r>
            <a:r>
              <a:rPr lang="it-IT" sz="2800" dirty="0"/>
              <a:t>. L'art. 14 dell’Avviso impone di garantire la stabilità degli interventi, mantenendo “la destinazione d’uso coerente col progetto finanziato per gli edifici interessati dagli interventi, e a garantire la funzionalità degli stessi per un periodo minimo di 5 anni dalla liquidazione finale dei finanziamenti concessi”.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5268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FAQ</a:t>
            </a:r>
          </a:p>
        </p:txBody>
      </p:sp>
    </p:spTree>
    <p:extLst>
      <p:ext uri="{BB962C8B-B14F-4D97-AF65-F5344CB8AC3E}">
        <p14:creationId xmlns:p14="http://schemas.microsoft.com/office/powerpoint/2010/main" val="4161923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8"/>
            <a:ext cx="10753132" cy="4661291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600" b="1" dirty="0"/>
              <a:t>Domanda 20.: </a:t>
            </a:r>
            <a:r>
              <a:rPr lang="it-IT" sz="2600" dirty="0"/>
              <a:t>La partecipazione di un singolo comune con una propria proposta progettuale, essendo lo stesso parte di una Unione di comuni, è ostativa alla contemporanea partecipazione dell'Unione dei comuni con una propria e distinta proposta di progetto?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600" u="sng" dirty="0"/>
              <a:t>Risposta</a:t>
            </a:r>
            <a:r>
              <a:rPr lang="it-IT" sz="2600" dirty="0"/>
              <a:t>: La partecipazione di un singolo comune con una propria proposta non è ostativa alla contemporanea partecipazione dell'Unione dei comuni con una distinta proposta di progetto. Tuttavia, secondo il principio perequativo di ripartizione delle risorse sul territorio, si applicherà il massimale numerico e di budget di cui al comma 3 dell’art. 6 dell’avviso, considerando la somma degli importi delle proposte presentate che beneficiano il medesimo comune.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5268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FAQ</a:t>
            </a:r>
          </a:p>
        </p:txBody>
      </p:sp>
    </p:spTree>
    <p:extLst>
      <p:ext uri="{BB962C8B-B14F-4D97-AF65-F5344CB8AC3E}">
        <p14:creationId xmlns:p14="http://schemas.microsoft.com/office/powerpoint/2010/main" val="10025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8"/>
            <a:ext cx="10753132" cy="4661291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3100" dirty="0"/>
              <a:t>Per altro soggetto pubblico di cui alla lettera c) deve intendersi qualsiasi ente pubblico anche a carattere sovracomunale (</a:t>
            </a:r>
            <a:r>
              <a:rPr lang="it-IT" sz="3100" u="sng" dirty="0"/>
              <a:t>Province, Regioni</a:t>
            </a:r>
            <a:r>
              <a:rPr lang="it-IT" sz="3100" dirty="0"/>
              <a:t>, </a:t>
            </a:r>
            <a:r>
              <a:rPr lang="it-IT" sz="3100" dirty="0" err="1"/>
              <a:t>Entie</a:t>
            </a:r>
            <a:r>
              <a:rPr lang="it-IT" sz="3100" dirty="0"/>
              <a:t> Parco Nazionale, </a:t>
            </a:r>
            <a:r>
              <a:rPr lang="it-IT" sz="3100" dirty="0" err="1"/>
              <a:t>ecc</a:t>
            </a:r>
            <a:r>
              <a:rPr lang="it-IT" sz="3100" dirty="0"/>
              <a:t>), che, per competenza e titolarità, possa e voglia presentare progetti da attuare nei territori di comuni dell’Area interna (domanda n. 6)</a:t>
            </a:r>
            <a:endParaRPr lang="it-IT" sz="3100" b="1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800" dirty="0">
                <a:solidFill>
                  <a:srgbClr val="FF0000"/>
                </a:solidFill>
              </a:rPr>
              <a:t>Molto esaustiva la risposta </a:t>
            </a:r>
            <a:r>
              <a:rPr lang="it-IT" sz="2800">
                <a:solidFill>
                  <a:srgbClr val="FF0000"/>
                </a:solidFill>
              </a:rPr>
              <a:t>alla FAQ </a:t>
            </a:r>
            <a:r>
              <a:rPr lang="it-IT" sz="2800" dirty="0">
                <a:solidFill>
                  <a:srgbClr val="FF0000"/>
                </a:solidFill>
              </a:rPr>
              <a:t>n. 164 sulle possibili combinazioni fra Comuni o fra Comuni e altri enti pubblici!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5268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FAQ</a:t>
            </a:r>
          </a:p>
        </p:txBody>
      </p:sp>
    </p:spTree>
    <p:extLst>
      <p:ext uri="{BB962C8B-B14F-4D97-AF65-F5344CB8AC3E}">
        <p14:creationId xmlns:p14="http://schemas.microsoft.com/office/powerpoint/2010/main" val="3945022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093698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401440" cy="4360985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3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Progetti per opere e infrastrutture sociali (materiali e immateriali):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3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Lavori pubblici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3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Forniture di beni e/o servizi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3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Lavori pubblici e forniture di beni e/o servizi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01168" lvl="1" indent="0">
              <a:lnSpc>
                <a:spcPct val="100000"/>
              </a:lnSpc>
              <a:buNone/>
            </a:pPr>
            <a:r>
              <a:rPr lang="it-IT" sz="3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		&gt;&gt; </a:t>
            </a:r>
            <a:r>
              <a:rPr lang="it-IT" sz="38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max</a:t>
            </a:r>
            <a:r>
              <a:rPr lang="it-IT" sz="3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3 progetti</a:t>
            </a:r>
          </a:p>
          <a:p>
            <a:pPr>
              <a:lnSpc>
                <a:spcPct val="100000"/>
              </a:lnSpc>
            </a:pPr>
            <a:endParaRPr lang="it-IT" sz="4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endParaRPr lang="it-IT" sz="36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036191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Oggetto</a:t>
            </a:r>
          </a:p>
        </p:txBody>
      </p:sp>
    </p:spTree>
    <p:extLst>
      <p:ext uri="{BB962C8B-B14F-4D97-AF65-F5344CB8AC3E}">
        <p14:creationId xmlns:p14="http://schemas.microsoft.com/office/powerpoint/2010/main" val="2837498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610491"/>
          </a:xfrm>
          <a:noFill/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800" dirty="0"/>
              <a:t>Il bando prevede tra i "servizi culturali" anche la realizzazione di un </a:t>
            </a:r>
            <a:r>
              <a:rPr lang="it-IT" sz="2800" u="sng" dirty="0"/>
              <a:t>museo</a:t>
            </a:r>
            <a:r>
              <a:rPr lang="it-IT" sz="2800" dirty="0"/>
              <a:t>? SI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dirty="0"/>
              <a:t>E’ ammissibile la sistemazione, la digitalizzazione </a:t>
            </a:r>
            <a:r>
              <a:rPr lang="it-IT" sz="2800" u="sng" dirty="0"/>
              <a:t>dell'archivio comunale </a:t>
            </a:r>
            <a:r>
              <a:rPr lang="it-IT" sz="2800" dirty="0"/>
              <a:t>e relativa ristrutturazione dell'immobile destinato ad ospitarlo? SI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sz="2800" dirty="0"/>
              <a:t>Sono ammissibili a finanziamento lavori di potenziamento delle strutture dell'impianto polivalente: l. </a:t>
            </a:r>
            <a:r>
              <a:rPr lang="it-IT" sz="2800" u="sng" dirty="0"/>
              <a:t>Copertura della piscina</a:t>
            </a:r>
            <a:r>
              <a:rPr lang="it-IT" sz="2800" dirty="0"/>
              <a:t>; 2. Copertura e manutenzione </a:t>
            </a:r>
            <a:r>
              <a:rPr lang="it-IT" sz="2800" u="sng" dirty="0"/>
              <a:t>campo da calcetto</a:t>
            </a:r>
            <a:r>
              <a:rPr lang="it-IT" sz="2800" dirty="0"/>
              <a:t>; 3. Realizzazione </a:t>
            </a:r>
            <a:r>
              <a:rPr lang="it-IT" sz="2800" u="sng" dirty="0"/>
              <a:t>campo da </a:t>
            </a:r>
            <a:r>
              <a:rPr lang="it-IT" sz="2800" u="sng" dirty="0" err="1"/>
              <a:t>padel</a:t>
            </a:r>
            <a:r>
              <a:rPr lang="it-IT" sz="2800" u="sng" dirty="0"/>
              <a:t>?</a:t>
            </a:r>
            <a:r>
              <a:rPr lang="it-IT" sz="2800" dirty="0"/>
              <a:t> SI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dirty="0"/>
              <a:t>E’ ammissibile un </a:t>
            </a:r>
            <a:r>
              <a:rPr lang="it-IT" sz="2800" u="sng" dirty="0"/>
              <a:t>servizio di automedica</a:t>
            </a:r>
            <a:r>
              <a:rPr lang="it-IT" sz="2800" dirty="0"/>
              <a:t>? SI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dirty="0"/>
              <a:t>La sistemazione e </a:t>
            </a:r>
            <a:r>
              <a:rPr lang="it-IT" sz="2800" u="sng" dirty="0"/>
              <a:t>rifacimento degli spogliatoi</a:t>
            </a:r>
            <a:r>
              <a:rPr lang="it-IT" sz="2800" dirty="0"/>
              <a:t>? SI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5268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FAQ</a:t>
            </a:r>
          </a:p>
        </p:txBody>
      </p:sp>
    </p:spTree>
    <p:extLst>
      <p:ext uri="{BB962C8B-B14F-4D97-AF65-F5344CB8AC3E}">
        <p14:creationId xmlns:p14="http://schemas.microsoft.com/office/powerpoint/2010/main" val="30988911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470791"/>
          </a:xfrm>
          <a:noFill/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800" u="sng" dirty="0"/>
              <a:t>Domanda</a:t>
            </a:r>
            <a:r>
              <a:rPr lang="it-IT" sz="2800" dirty="0"/>
              <a:t> 39: E’ possibile imputare il </a:t>
            </a:r>
            <a:r>
              <a:rPr lang="it-IT" sz="2800" u="sng" dirty="0"/>
              <a:t>costo della progettazione </a:t>
            </a:r>
            <a:r>
              <a:rPr lang="it-IT" sz="2800" dirty="0"/>
              <a:t>eseguito da una società esterna?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800" u="sng" dirty="0"/>
              <a:t>Risposta</a:t>
            </a:r>
            <a:r>
              <a:rPr lang="it-IT" sz="2800" dirty="0"/>
              <a:t>: </a:t>
            </a:r>
            <a:r>
              <a:rPr lang="it-IT" sz="2800" b="1" dirty="0">
                <a:solidFill>
                  <a:srgbClr val="FF0000"/>
                </a:solidFill>
              </a:rPr>
              <a:t>Non</a:t>
            </a:r>
            <a:r>
              <a:rPr lang="it-IT" sz="2800" dirty="0"/>
              <a:t> risultano ammissibili le </a:t>
            </a:r>
            <a:r>
              <a:rPr lang="it-IT" sz="2800" b="1" dirty="0"/>
              <a:t>spese di progettazione </a:t>
            </a:r>
            <a:r>
              <a:rPr lang="it-IT" sz="2800" dirty="0"/>
              <a:t>sostenute, se questa è stata </a:t>
            </a:r>
            <a:r>
              <a:rPr lang="it-IT" sz="2800" b="1" dirty="0"/>
              <a:t>già eseguita al momento della presentazione </a:t>
            </a:r>
            <a:r>
              <a:rPr lang="it-IT" sz="2800" dirty="0"/>
              <a:t>della domanda. </a:t>
            </a:r>
            <a:r>
              <a:rPr lang="it-IT" sz="2800" b="1" dirty="0"/>
              <a:t>Negli altri casi le spese di progettazione </a:t>
            </a:r>
            <a:r>
              <a:rPr lang="it-IT" sz="2800" b="1" dirty="0">
                <a:solidFill>
                  <a:srgbClr val="FF0000"/>
                </a:solidFill>
              </a:rPr>
              <a:t>risultano ammissibili </a:t>
            </a:r>
            <a:r>
              <a:rPr lang="it-IT" sz="2800" dirty="0"/>
              <a:t>secondo quanto riportato al comma 3 dell’art.8 dell’avviso complessivamente se calcolate nel rispetto del </a:t>
            </a:r>
            <a:r>
              <a:rPr lang="it-IT" sz="2800" dirty="0" err="1"/>
              <a:t>Decr</a:t>
            </a:r>
            <a:r>
              <a:rPr lang="it-IT" sz="2800" dirty="0"/>
              <a:t>. Min. Giustizia n. 101941 del 17.6.2016, e della circolare RGS n.4/2022, che regolamenta le spese sostenute dalle Amministrazioni titolari degli interventi per il reclutamento delle risorse umane necessarie all’attuazione dei singoli progetti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5268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FAQ</a:t>
            </a:r>
          </a:p>
        </p:txBody>
      </p:sp>
    </p:spTree>
    <p:extLst>
      <p:ext uri="{BB962C8B-B14F-4D97-AF65-F5344CB8AC3E}">
        <p14:creationId xmlns:p14="http://schemas.microsoft.com/office/powerpoint/2010/main" val="22645069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585091"/>
          </a:xfrm>
          <a:noFill/>
        </p:spPr>
        <p:txBody>
          <a:bodyPr>
            <a:normAutofit/>
          </a:bodyPr>
          <a:lstStyle/>
          <a:p>
            <a:r>
              <a:rPr lang="it-IT" b="1" dirty="0"/>
              <a:t>Domanda 57. </a:t>
            </a:r>
            <a:r>
              <a:rPr lang="it-IT" i="1" dirty="0"/>
              <a:t>Si chiede se il progetto possa prevedere intervento di manutenzione straordinaria/ristrutturazione di un Centro Diurno Anziani e il conseguente potenziamento dell'assistenza domiciliare con base di partenza lo stesso centro. E se nel finanziamento è possibile l'acquisto del mezzo attrezzato idoneo al servizio </a:t>
            </a:r>
          </a:p>
          <a:p>
            <a:r>
              <a:rPr lang="it-IT" dirty="0"/>
              <a:t>Si ritiene che possano essere ammissibili a finanziamento. Per il CUP si dovrà fare riferimento alla categoria prevalente. </a:t>
            </a:r>
          </a:p>
          <a:p>
            <a:r>
              <a:rPr lang="it-IT" b="1" dirty="0"/>
              <a:t>Domanda 58. </a:t>
            </a:r>
            <a:r>
              <a:rPr lang="it-IT" i="1" dirty="0"/>
              <a:t>Tra "le altre opere per la pubblica sicurezza" di cui all' </a:t>
            </a:r>
            <a:r>
              <a:rPr lang="it-IT" i="1" dirty="0" err="1"/>
              <a:t>All</a:t>
            </a:r>
            <a:r>
              <a:rPr lang="it-IT" i="1" dirty="0"/>
              <a:t>. 1 (05 Opere e Infrastrutture sociali:- 36 Pubblica sicurezza: 999 altre opere per la pubblica sicurezza) possano essere ricomprese le spese per l'acquisto e l'istallazione di sistemi di videosorveglianza e/o acquisti di autovetture per la polizia municipale.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Si ritiene che i primi (sistemi di sorveglianza) possano essere ammissibili a finanziamento, mentre i secondi (autovetture) sembrano possedere scarsa coerenza con le finalità dell’avviso. 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5268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FAQ</a:t>
            </a:r>
          </a:p>
        </p:txBody>
      </p:sp>
    </p:spTree>
    <p:extLst>
      <p:ext uri="{BB962C8B-B14F-4D97-AF65-F5344CB8AC3E}">
        <p14:creationId xmlns:p14="http://schemas.microsoft.com/office/powerpoint/2010/main" val="376384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3" y="111903"/>
            <a:ext cx="4093698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401440" cy="4360985"/>
          </a:xfrm>
          <a:noFill/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3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a) Comuni delle </a:t>
            </a: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Aree Interne 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(intermedi, periferici e </a:t>
            </a:r>
            <a:r>
              <a:rPr lang="it-IT" sz="3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ultraperiferici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3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b) Enti pubblici del settore Sanitario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3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c) Altro soggetto pubblico la cui proposta progettuale si svolga nel territorio del Comune dell’Area interna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a) &gt;&gt; Anche in forma associata (consorzi, unioni, convenzioni) e/o mediante soggetti aggregatori (Società Regionale per la Sanità </a:t>
            </a:r>
            <a:r>
              <a:rPr lang="it-IT" sz="2800" dirty="0" err="1">
                <a:solidFill>
                  <a:schemeClr val="accent6">
                    <a:lumMod val="50000"/>
                  </a:schemeClr>
                </a:solidFill>
              </a:rPr>
              <a:t>So.Re.Sa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. S.P.A Regione Campania)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Il progetto deve ricadere </a:t>
            </a: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nel territorio dell’Area Interna</a:t>
            </a:r>
          </a:p>
          <a:p>
            <a:pPr>
              <a:lnSpc>
                <a:spcPct val="100000"/>
              </a:lnSpc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it-IT" sz="36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036191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Soggetti destinatari</a:t>
            </a:r>
          </a:p>
        </p:txBody>
      </p:sp>
    </p:spTree>
    <p:extLst>
      <p:ext uri="{BB962C8B-B14F-4D97-AF65-F5344CB8AC3E}">
        <p14:creationId xmlns:p14="http://schemas.microsoft.com/office/powerpoint/2010/main" val="290522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093698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2129666"/>
            <a:ext cx="10401440" cy="4186728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Comuni associati &gt;&gt; l’aggregazione deve essere costituita secondo la normativa vigente -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Capo V del TUEL 267/2000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Sono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ammissibili anche aggregazioni temporanee di scopo (ATS),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purché già sussista, alla presentazione della proposta, una dichiarazione di impegno deliberata dai rispettivi organi politico-amministrativi (schema di convenzione, schema di accordo di programma, etc.)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Comune capofila</a:t>
            </a:r>
          </a:p>
          <a:p>
            <a:pPr marL="0" indent="0">
              <a:lnSpc>
                <a:spcPct val="100000"/>
              </a:lnSpc>
              <a:buNone/>
            </a:pPr>
            <a:endParaRPr lang="it-IT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3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036191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Soggetti destinatari: aggregazioni</a:t>
            </a:r>
          </a:p>
        </p:txBody>
      </p:sp>
    </p:spTree>
    <p:extLst>
      <p:ext uri="{BB962C8B-B14F-4D97-AF65-F5344CB8AC3E}">
        <p14:creationId xmlns:p14="http://schemas.microsoft.com/office/powerpoint/2010/main" val="117688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401440" cy="4360985"/>
          </a:xfrm>
          <a:noFill/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3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I </a:t>
            </a: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Comuni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delle Aree interne </a:t>
            </a:r>
            <a:r>
              <a:rPr lang="it-IT" sz="3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(sia in forma singola che associata)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3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		&gt;&gt; </a:t>
            </a: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massimo 3 proposte di progetto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0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L’importo totale massimo richiesto non potrà superare: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Comune fino a 3.000 abitanti  &gt;  300.000 euro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Comune da 3.001 a 10.000 abitanti   &gt;  1 mil. euro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Comune da 10.001 a 30.000 abitanti  &gt;  2 mil. Euro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			(Riferimento: ISTAT 2020)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036191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Importi erogabili - Comuni</a:t>
            </a:r>
          </a:p>
        </p:txBody>
      </p:sp>
    </p:spTree>
    <p:extLst>
      <p:ext uri="{BB962C8B-B14F-4D97-AF65-F5344CB8AC3E}">
        <p14:creationId xmlns:p14="http://schemas.microsoft.com/office/powerpoint/2010/main" val="2136685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05482"/>
            <a:ext cx="10401440" cy="4510912"/>
          </a:xfrm>
          <a:noFill/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3000" b="1" dirty="0">
                <a:solidFill>
                  <a:srgbClr val="FF0000"/>
                </a:solidFill>
                <a:latin typeface="+mj-lt"/>
              </a:rPr>
              <a:t>Il bando premia le aggregazioni di Comuni: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Buonabitacolo (2.425) + Casalbuono (1.077) = 3.502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 1 mil. Euro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3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 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(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Comune o aggregazioni fino a 3.000 abitanti  &gt;&gt;  300.000 euro)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sz="2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Buonabitacolo + Casalbuono + Montesano (6.653) + Sanza (2.368) = 12.165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2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2 mil. Euro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    (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Comune o aggregazioni da 3.001 a 10.000 abitanti   &gt;&gt;  1 mil. euro)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400" dirty="0">
                <a:solidFill>
                  <a:srgbClr val="FF0000"/>
                </a:solidFill>
              </a:rPr>
              <a:t>Molto esaustiva la risposta alla FAQ n. 164 sulle possibili combinazioni fra Comuni o fra Comuni e altri enti pubblici!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30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7935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Aggregazioni temporanee - simulazioni</a:t>
            </a:r>
          </a:p>
        </p:txBody>
      </p:sp>
    </p:spTree>
    <p:extLst>
      <p:ext uri="{BB962C8B-B14F-4D97-AF65-F5344CB8AC3E}">
        <p14:creationId xmlns:p14="http://schemas.microsoft.com/office/powerpoint/2010/main" val="58877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67200" cy="4360985"/>
          </a:xfrm>
          <a:noFill/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3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Altro soggetto pubblico, anche a carattere sovracomunale,</a:t>
            </a:r>
            <a:r>
              <a:rPr lang="it-IT" sz="3800" dirty="0"/>
              <a:t> </a:t>
            </a:r>
            <a:r>
              <a:rPr lang="it-IT" sz="3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se il progetto prevede attività che si svolgano nel territorio del Comune dell’Area interna: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3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it-IT" sz="4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Area Interna Vallo di Diano attraverso l’ente capofila 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(es. Comunità Montana </a:t>
            </a:r>
            <a:r>
              <a:rPr lang="it-IT" sz="4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VdD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) </a:t>
            </a:r>
            <a:r>
              <a:rPr lang="it-IT" sz="4000" dirty="0">
                <a:solidFill>
                  <a:srgbClr val="FF0000"/>
                </a:solidFill>
              </a:rPr>
              <a:t>purché sia già sottoscritto, all’invio della domanda, dichiarazione di impegno (schema di convenzione, schema di accordo di programma, ecc.)</a:t>
            </a:r>
          </a:p>
          <a:p>
            <a:pPr marL="0" indent="0">
              <a:lnSpc>
                <a:spcPct val="100000"/>
              </a:lnSpc>
              <a:buNone/>
            </a:pPr>
            <a:endParaRPr lang="it-IT" sz="400" b="1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massimo 3 proposte di progetto</a:t>
            </a:r>
            <a:endParaRPr lang="it-IT" sz="4000" b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it-IT" sz="4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it-IT" sz="3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it-IT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importo complessivo massimo 5 mil. Euro</a:t>
            </a:r>
          </a:p>
          <a:p>
            <a:pPr marL="0" indent="0">
              <a:lnSpc>
                <a:spcPct val="100000"/>
              </a:lnSpc>
              <a:buNone/>
            </a:pPr>
            <a:endParaRPr lang="it-IT" sz="4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it-IT" sz="3700" dirty="0">
                <a:latin typeface="+mj-lt"/>
              </a:rPr>
              <a:t> </a:t>
            </a:r>
            <a:r>
              <a:rPr lang="it-IT" sz="4000" dirty="0">
                <a:latin typeface="+mj-lt"/>
              </a:rPr>
              <a:t>la partecipazione associata mista (Comune + altro soggetto pubblico) è consentita solo se </a:t>
            </a:r>
            <a:r>
              <a:rPr lang="it-IT" sz="4000" b="1" dirty="0">
                <a:latin typeface="+mj-lt"/>
              </a:rPr>
              <a:t>l’intervento proposto prevede attuazione sui territori di più Comuni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it-IT" sz="30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920503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Importi erogabili – Enti sovracomunali</a:t>
            </a:r>
          </a:p>
        </p:txBody>
      </p:sp>
    </p:spTree>
    <p:extLst>
      <p:ext uri="{BB962C8B-B14F-4D97-AF65-F5344CB8AC3E}">
        <p14:creationId xmlns:p14="http://schemas.microsoft.com/office/powerpoint/2010/main" val="2419036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1185E338-A73F-4437-B640-C4559938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382" y="111903"/>
            <a:ext cx="4135902" cy="577408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 e infrastrutture sociali di comunità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6C6CD-F513-4130-8659-E19A2533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55409"/>
            <a:ext cx="10753132" cy="4360985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600" dirty="0">
                <a:solidFill>
                  <a:schemeClr val="accent6">
                    <a:lumMod val="50000"/>
                  </a:schemeClr>
                </a:solidFill>
              </a:rPr>
              <a:t>Sono </a:t>
            </a:r>
            <a:r>
              <a:rPr lang="it-IT" sz="2600" b="1" dirty="0">
                <a:solidFill>
                  <a:schemeClr val="accent6">
                    <a:lumMod val="50000"/>
                  </a:schemeClr>
                </a:solidFill>
              </a:rPr>
              <a:t>ammesse prioritariamente </a:t>
            </a:r>
            <a:r>
              <a:rPr lang="it-IT" sz="2600" dirty="0">
                <a:solidFill>
                  <a:schemeClr val="accent6">
                    <a:lumMod val="50000"/>
                  </a:schemeClr>
                </a:solidFill>
              </a:rPr>
              <a:t>proposte progettuali rientranti nei seguenti ambiti </a:t>
            </a:r>
            <a:r>
              <a:rPr lang="it-IT" sz="2600" b="1" dirty="0">
                <a:solidFill>
                  <a:schemeClr val="accent6">
                    <a:lumMod val="50000"/>
                  </a:schemeClr>
                </a:solidFill>
              </a:rPr>
              <a:t>per i quali è prevista premialità</a:t>
            </a:r>
            <a:r>
              <a:rPr lang="it-IT" sz="2600" dirty="0">
                <a:solidFill>
                  <a:schemeClr val="accent6">
                    <a:lumMod val="50000"/>
                  </a:schemeClr>
                </a:solidFill>
              </a:rPr>
              <a:t> al progetto, </a:t>
            </a:r>
            <a:r>
              <a:rPr lang="it-IT" sz="2600" u="sng" dirty="0">
                <a:solidFill>
                  <a:schemeClr val="accent6">
                    <a:lumMod val="50000"/>
                  </a:schemeClr>
                </a:solidFill>
              </a:rPr>
              <a:t>cumulabili</a:t>
            </a:r>
            <a:r>
              <a:rPr lang="it-IT" sz="26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servizi di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assistenza domiciliare per anziani e relative infrastrutture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infermiere e ostetriche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di comunità e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relative infrastrutture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rafforzamento piccoli ospedali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infrastrutture per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l’elisoccorso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rafforzamento dei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centri per disabili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centri di consulenza</a:t>
            </a:r>
            <a:r>
              <a:rPr lang="it-IT" sz="2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servizi culturali</a:t>
            </a:r>
            <a:r>
              <a:rPr lang="it-IT" sz="2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servizi sportivi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accoglienza dei migranti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e relative infrastrutture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75B54DB-8371-4115-A17E-973F61A17294}"/>
              </a:ext>
            </a:extLst>
          </p:cNvPr>
          <p:cNvSpPr txBox="1">
            <a:spLocks/>
          </p:cNvSpPr>
          <p:nvPr/>
        </p:nvSpPr>
        <p:spPr>
          <a:xfrm>
            <a:off x="1502897" y="806671"/>
            <a:ext cx="7036191" cy="881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Interventi ammissibili</a:t>
            </a:r>
          </a:p>
        </p:txBody>
      </p:sp>
    </p:spTree>
    <p:extLst>
      <p:ext uri="{BB962C8B-B14F-4D97-AF65-F5344CB8AC3E}">
        <p14:creationId xmlns:p14="http://schemas.microsoft.com/office/powerpoint/2010/main" val="27756386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1466</TotalTime>
  <Words>3079</Words>
  <Application>Microsoft Office PowerPoint</Application>
  <PresentationFormat>Widescreen</PresentationFormat>
  <Paragraphs>224</Paragraphs>
  <Slides>32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Retrospettivo</vt:lpstr>
      <vt:lpstr>  Servizi e infrastrutture sociali 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  <vt:lpstr>Servizi e infrastrutture sociali di comunità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Servizi e strutture sociali di comunità</dc:title>
  <dc:creator>Administrator</dc:creator>
  <cp:lastModifiedBy>Administrator</cp:lastModifiedBy>
  <cp:revision>113</cp:revision>
  <cp:lastPrinted>2022-04-20T11:15:37Z</cp:lastPrinted>
  <dcterms:created xsi:type="dcterms:W3CDTF">2022-04-19T07:19:20Z</dcterms:created>
  <dcterms:modified xsi:type="dcterms:W3CDTF">2022-05-04T11:41:27Z</dcterms:modified>
</cp:coreProperties>
</file>